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33"/>
  </p:notesMasterIdLst>
  <p:sldIdLst>
    <p:sldId id="256" r:id="rId2"/>
    <p:sldId id="257" r:id="rId3"/>
    <p:sldId id="286"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3DE16E-EE85-47B7-936A-35B72E23764C}" type="datetimeFigureOut">
              <a:rPr lang="en-IN" smtClean="0"/>
              <a:t>25-05-2018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5FF60-192F-4229-A628-18C3F60F5AA4}" type="slidenum">
              <a:rPr lang="en-IN" smtClean="0"/>
              <a:t>‹#›</a:t>
            </a:fld>
            <a:endParaRPr lang="en-IN"/>
          </a:p>
        </p:txBody>
      </p:sp>
    </p:spTree>
    <p:extLst>
      <p:ext uri="{BB962C8B-B14F-4D97-AF65-F5344CB8AC3E}">
        <p14:creationId xmlns:p14="http://schemas.microsoft.com/office/powerpoint/2010/main" val="766163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C1D7B206-E37C-409E-ADC5-E96941BFD04D}" type="datetime1">
              <a:rPr lang="en-IN" smtClean="0"/>
              <a:t>25-05-2018</a:t>
            </a:fld>
            <a:endParaRPr lang="en-IN"/>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en-IN" smtClean="0"/>
              <a:t>30</a:t>
            </a:r>
            <a:endParaRPr lang="en-IN"/>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C29EA3C-8790-4B6C-922E-C53F6A31CC14}" type="slidenum">
              <a:rPr lang="en-IN" smtClean="0"/>
              <a:t>‹#›</a:t>
            </a:fld>
            <a:endParaRPr lang="en-IN"/>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44790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DAC9E4-1EB3-451F-9E6C-23A51CE79979}" type="datetime1">
              <a:rPr lang="en-IN" smtClean="0"/>
              <a:t>25-05-2018</a:t>
            </a:fld>
            <a:endParaRPr lang="en-IN"/>
          </a:p>
        </p:txBody>
      </p:sp>
      <p:sp>
        <p:nvSpPr>
          <p:cNvPr id="5" name="Footer Placeholder 4"/>
          <p:cNvSpPr>
            <a:spLocks noGrp="1"/>
          </p:cNvSpPr>
          <p:nvPr>
            <p:ph type="ftr" sz="quarter" idx="11"/>
          </p:nvPr>
        </p:nvSpPr>
        <p:spPr/>
        <p:txBody>
          <a:bodyPr/>
          <a:lstStyle/>
          <a:p>
            <a:r>
              <a:rPr lang="en-IN" smtClean="0"/>
              <a:t>30</a:t>
            </a:r>
            <a:endParaRPr lang="en-IN"/>
          </a:p>
        </p:txBody>
      </p:sp>
      <p:sp>
        <p:nvSpPr>
          <p:cNvPr id="6" name="Slide Number Placeholder 5"/>
          <p:cNvSpPr>
            <a:spLocks noGrp="1"/>
          </p:cNvSpPr>
          <p:nvPr>
            <p:ph type="sldNum" sz="quarter" idx="12"/>
          </p:nvPr>
        </p:nvSpPr>
        <p:spPr/>
        <p:txBody>
          <a:bodyPr/>
          <a:lstStyle/>
          <a:p>
            <a:fld id="{7C29EA3C-8790-4B6C-922E-C53F6A31CC14}" type="slidenum">
              <a:rPr lang="en-IN" smtClean="0"/>
              <a:t>‹#›</a:t>
            </a:fld>
            <a:endParaRPr lang="en-IN"/>
          </a:p>
        </p:txBody>
      </p:sp>
    </p:spTree>
    <p:extLst>
      <p:ext uri="{BB962C8B-B14F-4D97-AF65-F5344CB8AC3E}">
        <p14:creationId xmlns:p14="http://schemas.microsoft.com/office/powerpoint/2010/main" val="356002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99171F-3316-4828-9C67-C54E26720AFE}" type="datetime1">
              <a:rPr lang="en-IN" smtClean="0"/>
              <a:t>25-05-2018</a:t>
            </a:fld>
            <a:endParaRPr lang="en-IN"/>
          </a:p>
        </p:txBody>
      </p:sp>
      <p:sp>
        <p:nvSpPr>
          <p:cNvPr id="5" name="Footer Placeholder 4"/>
          <p:cNvSpPr>
            <a:spLocks noGrp="1"/>
          </p:cNvSpPr>
          <p:nvPr>
            <p:ph type="ftr" sz="quarter" idx="11"/>
          </p:nvPr>
        </p:nvSpPr>
        <p:spPr/>
        <p:txBody>
          <a:bodyPr/>
          <a:lstStyle/>
          <a:p>
            <a:r>
              <a:rPr lang="en-IN" smtClean="0"/>
              <a:t>30</a:t>
            </a:r>
            <a:endParaRPr lang="en-IN"/>
          </a:p>
        </p:txBody>
      </p:sp>
      <p:sp>
        <p:nvSpPr>
          <p:cNvPr id="6" name="Slide Number Placeholder 5"/>
          <p:cNvSpPr>
            <a:spLocks noGrp="1"/>
          </p:cNvSpPr>
          <p:nvPr>
            <p:ph type="sldNum" sz="quarter" idx="12"/>
          </p:nvPr>
        </p:nvSpPr>
        <p:spPr/>
        <p:txBody>
          <a:bodyPr/>
          <a:lstStyle/>
          <a:p>
            <a:fld id="{7C29EA3C-8790-4B6C-922E-C53F6A31CC14}" type="slidenum">
              <a:rPr lang="en-IN" smtClean="0"/>
              <a:t>‹#›</a:t>
            </a:fld>
            <a:endParaRPr lang="en-IN"/>
          </a:p>
        </p:txBody>
      </p:sp>
    </p:spTree>
    <p:extLst>
      <p:ext uri="{BB962C8B-B14F-4D97-AF65-F5344CB8AC3E}">
        <p14:creationId xmlns:p14="http://schemas.microsoft.com/office/powerpoint/2010/main" val="694125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7924F6-0C3B-48CA-AD80-52EDAC3FC7B2}" type="datetime1">
              <a:rPr lang="en-IN" smtClean="0"/>
              <a:t>25-05-2018</a:t>
            </a:fld>
            <a:endParaRPr lang="en-IN"/>
          </a:p>
        </p:txBody>
      </p:sp>
      <p:sp>
        <p:nvSpPr>
          <p:cNvPr id="5" name="Footer Placeholder 4"/>
          <p:cNvSpPr>
            <a:spLocks noGrp="1"/>
          </p:cNvSpPr>
          <p:nvPr>
            <p:ph type="ftr" sz="quarter" idx="11"/>
          </p:nvPr>
        </p:nvSpPr>
        <p:spPr/>
        <p:txBody>
          <a:bodyPr/>
          <a:lstStyle/>
          <a:p>
            <a:r>
              <a:rPr lang="en-IN" smtClean="0"/>
              <a:t>30</a:t>
            </a:r>
            <a:endParaRPr lang="en-IN"/>
          </a:p>
        </p:txBody>
      </p:sp>
      <p:sp>
        <p:nvSpPr>
          <p:cNvPr id="6" name="Slide Number Placeholder 5"/>
          <p:cNvSpPr>
            <a:spLocks noGrp="1"/>
          </p:cNvSpPr>
          <p:nvPr>
            <p:ph type="sldNum" sz="quarter" idx="12"/>
          </p:nvPr>
        </p:nvSpPr>
        <p:spPr/>
        <p:txBody>
          <a:bodyPr/>
          <a:lstStyle/>
          <a:p>
            <a:fld id="{7C29EA3C-8790-4B6C-922E-C53F6A31CC14}" type="slidenum">
              <a:rPr lang="en-IN" smtClean="0"/>
              <a:t>‹#›</a:t>
            </a:fld>
            <a:endParaRPr lang="en-IN"/>
          </a:p>
        </p:txBody>
      </p:sp>
    </p:spTree>
    <p:extLst>
      <p:ext uri="{BB962C8B-B14F-4D97-AF65-F5344CB8AC3E}">
        <p14:creationId xmlns:p14="http://schemas.microsoft.com/office/powerpoint/2010/main" val="194683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A15D962-78A4-4D2D-BE12-C0F1C44B06AA}" type="datetime1">
              <a:rPr lang="en-IN" smtClean="0"/>
              <a:t>25-05-2018</a:t>
            </a:fld>
            <a:endParaRPr lang="en-IN"/>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en-IN" smtClean="0"/>
              <a:t>30</a:t>
            </a:r>
            <a:endParaRPr lang="en-IN"/>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C29EA3C-8790-4B6C-922E-C53F6A31CC14}" type="slidenum">
              <a:rPr lang="en-IN" smtClean="0"/>
              <a:t>‹#›</a:t>
            </a:fld>
            <a:endParaRPr lang="en-IN"/>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306077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C77B19-8F9E-43B9-8524-BF4F26FFF02E}" type="datetime1">
              <a:rPr lang="en-IN" smtClean="0"/>
              <a:t>25-05-2018</a:t>
            </a:fld>
            <a:endParaRPr lang="en-IN"/>
          </a:p>
        </p:txBody>
      </p:sp>
      <p:sp>
        <p:nvSpPr>
          <p:cNvPr id="6" name="Footer Placeholder 5"/>
          <p:cNvSpPr>
            <a:spLocks noGrp="1"/>
          </p:cNvSpPr>
          <p:nvPr>
            <p:ph type="ftr" sz="quarter" idx="11"/>
          </p:nvPr>
        </p:nvSpPr>
        <p:spPr/>
        <p:txBody>
          <a:bodyPr/>
          <a:lstStyle/>
          <a:p>
            <a:r>
              <a:rPr lang="en-IN" smtClean="0"/>
              <a:t>30</a:t>
            </a:r>
            <a:endParaRPr lang="en-IN"/>
          </a:p>
        </p:txBody>
      </p:sp>
      <p:sp>
        <p:nvSpPr>
          <p:cNvPr id="7" name="Slide Number Placeholder 6"/>
          <p:cNvSpPr>
            <a:spLocks noGrp="1"/>
          </p:cNvSpPr>
          <p:nvPr>
            <p:ph type="sldNum" sz="quarter" idx="12"/>
          </p:nvPr>
        </p:nvSpPr>
        <p:spPr/>
        <p:txBody>
          <a:bodyPr/>
          <a:lstStyle/>
          <a:p>
            <a:fld id="{7C29EA3C-8790-4B6C-922E-C53F6A31CC14}" type="slidenum">
              <a:rPr lang="en-IN" smtClean="0"/>
              <a:t>‹#›</a:t>
            </a:fld>
            <a:endParaRPr lang="en-IN"/>
          </a:p>
        </p:txBody>
      </p:sp>
    </p:spTree>
    <p:extLst>
      <p:ext uri="{BB962C8B-B14F-4D97-AF65-F5344CB8AC3E}">
        <p14:creationId xmlns:p14="http://schemas.microsoft.com/office/powerpoint/2010/main" val="2336219584"/>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0BFB907-7D6E-4A1B-80F4-1D4C1EE689B3}" type="datetime1">
              <a:rPr lang="en-IN" smtClean="0"/>
              <a:t>25-05-2018</a:t>
            </a:fld>
            <a:endParaRPr lang="en-IN"/>
          </a:p>
        </p:txBody>
      </p:sp>
      <p:sp>
        <p:nvSpPr>
          <p:cNvPr id="8" name="Footer Placeholder 7"/>
          <p:cNvSpPr>
            <a:spLocks noGrp="1"/>
          </p:cNvSpPr>
          <p:nvPr>
            <p:ph type="ftr" sz="quarter" idx="11"/>
          </p:nvPr>
        </p:nvSpPr>
        <p:spPr/>
        <p:txBody>
          <a:bodyPr/>
          <a:lstStyle/>
          <a:p>
            <a:r>
              <a:rPr lang="en-IN" smtClean="0"/>
              <a:t>30</a:t>
            </a:r>
            <a:endParaRPr lang="en-IN"/>
          </a:p>
        </p:txBody>
      </p:sp>
      <p:sp>
        <p:nvSpPr>
          <p:cNvPr id="9" name="Slide Number Placeholder 8"/>
          <p:cNvSpPr>
            <a:spLocks noGrp="1"/>
          </p:cNvSpPr>
          <p:nvPr>
            <p:ph type="sldNum" sz="quarter" idx="12"/>
          </p:nvPr>
        </p:nvSpPr>
        <p:spPr/>
        <p:txBody>
          <a:bodyPr/>
          <a:lstStyle/>
          <a:p>
            <a:fld id="{7C29EA3C-8790-4B6C-922E-C53F6A31CC14}" type="slidenum">
              <a:rPr lang="en-IN" smtClean="0"/>
              <a:t>‹#›</a:t>
            </a:fld>
            <a:endParaRPr lang="en-IN"/>
          </a:p>
        </p:txBody>
      </p:sp>
    </p:spTree>
    <p:extLst>
      <p:ext uri="{BB962C8B-B14F-4D97-AF65-F5344CB8AC3E}">
        <p14:creationId xmlns:p14="http://schemas.microsoft.com/office/powerpoint/2010/main" val="37234943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993057-A046-4F0D-BF20-D6AE67188F95}" type="datetime1">
              <a:rPr lang="en-IN" smtClean="0"/>
              <a:t>25-05-2018</a:t>
            </a:fld>
            <a:endParaRPr lang="en-IN"/>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a:t>
            </a:fld>
            <a:endParaRPr lang="en-IN"/>
          </a:p>
        </p:txBody>
      </p:sp>
    </p:spTree>
    <p:extLst>
      <p:ext uri="{BB962C8B-B14F-4D97-AF65-F5344CB8AC3E}">
        <p14:creationId xmlns:p14="http://schemas.microsoft.com/office/powerpoint/2010/main" val="266518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DA6B8-4F02-4F07-AFA8-D8D298C0AAED}" type="datetime1">
              <a:rPr lang="en-IN" smtClean="0"/>
              <a:t>25-05-2018</a:t>
            </a:fld>
            <a:endParaRPr lang="en-IN"/>
          </a:p>
        </p:txBody>
      </p:sp>
      <p:sp>
        <p:nvSpPr>
          <p:cNvPr id="3" name="Footer Placeholder 2"/>
          <p:cNvSpPr>
            <a:spLocks noGrp="1"/>
          </p:cNvSpPr>
          <p:nvPr>
            <p:ph type="ftr" sz="quarter" idx="11"/>
          </p:nvPr>
        </p:nvSpPr>
        <p:spPr/>
        <p:txBody>
          <a:bodyPr/>
          <a:lstStyle/>
          <a:p>
            <a:r>
              <a:rPr lang="en-IN" smtClean="0"/>
              <a:t>30</a:t>
            </a:r>
            <a:endParaRPr lang="en-IN"/>
          </a:p>
        </p:txBody>
      </p:sp>
      <p:sp>
        <p:nvSpPr>
          <p:cNvPr id="4" name="Slide Number Placeholder 3"/>
          <p:cNvSpPr>
            <a:spLocks noGrp="1"/>
          </p:cNvSpPr>
          <p:nvPr>
            <p:ph type="sldNum" sz="quarter" idx="12"/>
          </p:nvPr>
        </p:nvSpPr>
        <p:spPr/>
        <p:txBody>
          <a:bodyPr/>
          <a:lstStyle/>
          <a:p>
            <a:fld id="{7C29EA3C-8790-4B6C-922E-C53F6A31CC14}" type="slidenum">
              <a:rPr lang="en-IN" smtClean="0"/>
              <a:t>‹#›</a:t>
            </a:fld>
            <a:endParaRPr lang="en-IN"/>
          </a:p>
        </p:txBody>
      </p:sp>
    </p:spTree>
    <p:extLst>
      <p:ext uri="{BB962C8B-B14F-4D97-AF65-F5344CB8AC3E}">
        <p14:creationId xmlns:p14="http://schemas.microsoft.com/office/powerpoint/2010/main" val="1746134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05322B09-FD0E-44B5-8ECE-C9BE006CC5FE}" type="datetime1">
              <a:rPr lang="en-IN" smtClean="0"/>
              <a:t>25-05-2018</a:t>
            </a:fld>
            <a:endParaRPr lang="en-IN"/>
          </a:p>
        </p:txBody>
      </p:sp>
      <p:sp>
        <p:nvSpPr>
          <p:cNvPr id="6" name="Footer Placeholder 5"/>
          <p:cNvSpPr>
            <a:spLocks noGrp="1"/>
          </p:cNvSpPr>
          <p:nvPr>
            <p:ph type="ftr" sz="quarter" idx="11"/>
          </p:nvPr>
        </p:nvSpPr>
        <p:spPr>
          <a:xfrm>
            <a:off x="2103620" y="6375679"/>
            <a:ext cx="3482179" cy="345796"/>
          </a:xfrm>
        </p:spPr>
        <p:txBody>
          <a:bodyPr/>
          <a:lstStyle/>
          <a:p>
            <a:r>
              <a:rPr lang="en-IN" smtClean="0"/>
              <a:t>30</a:t>
            </a:r>
            <a:endParaRPr lang="en-IN"/>
          </a:p>
        </p:txBody>
      </p:sp>
      <p:sp>
        <p:nvSpPr>
          <p:cNvPr id="7" name="Slide Number Placeholder 6"/>
          <p:cNvSpPr>
            <a:spLocks noGrp="1"/>
          </p:cNvSpPr>
          <p:nvPr>
            <p:ph type="sldNum" sz="quarter" idx="12"/>
          </p:nvPr>
        </p:nvSpPr>
        <p:spPr>
          <a:xfrm>
            <a:off x="5691014" y="6375679"/>
            <a:ext cx="1232456" cy="345796"/>
          </a:xfrm>
        </p:spPr>
        <p:txBody>
          <a:bodyPr/>
          <a:lstStyle/>
          <a:p>
            <a:fld id="{7C29EA3C-8790-4B6C-922E-C53F6A31CC14}" type="slidenum">
              <a:rPr lang="en-IN" smtClean="0"/>
              <a:t>‹#›</a:t>
            </a:fld>
            <a:endParaRPr lang="en-IN"/>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15277881"/>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D3D901D7-BA78-47F3-B760-11518A09B4DB}" type="datetime1">
              <a:rPr lang="en-IN" smtClean="0"/>
              <a:t>25-05-2018</a:t>
            </a:fld>
            <a:endParaRPr lang="en-IN"/>
          </a:p>
        </p:txBody>
      </p:sp>
      <p:sp>
        <p:nvSpPr>
          <p:cNvPr id="6" name="Footer Placeholder 5"/>
          <p:cNvSpPr>
            <a:spLocks noGrp="1"/>
          </p:cNvSpPr>
          <p:nvPr>
            <p:ph type="ftr" sz="quarter" idx="11"/>
          </p:nvPr>
        </p:nvSpPr>
        <p:spPr>
          <a:xfrm>
            <a:off x="2103621" y="6375679"/>
            <a:ext cx="3482178" cy="345796"/>
          </a:xfrm>
        </p:spPr>
        <p:txBody>
          <a:bodyPr/>
          <a:lstStyle/>
          <a:p>
            <a:r>
              <a:rPr lang="en-IN" smtClean="0"/>
              <a:t>30</a:t>
            </a:r>
            <a:endParaRPr lang="en-IN"/>
          </a:p>
        </p:txBody>
      </p:sp>
      <p:sp>
        <p:nvSpPr>
          <p:cNvPr id="7" name="Slide Number Placeholder 6"/>
          <p:cNvSpPr>
            <a:spLocks noGrp="1"/>
          </p:cNvSpPr>
          <p:nvPr>
            <p:ph type="sldNum" sz="quarter" idx="12"/>
          </p:nvPr>
        </p:nvSpPr>
        <p:spPr>
          <a:xfrm>
            <a:off x="5687568" y="6375679"/>
            <a:ext cx="1234440" cy="345796"/>
          </a:xfrm>
        </p:spPr>
        <p:txBody>
          <a:bodyPr/>
          <a:lstStyle/>
          <a:p>
            <a:fld id="{7C29EA3C-8790-4B6C-922E-C53F6A31CC14}" type="slidenum">
              <a:rPr lang="en-IN" smtClean="0"/>
              <a:t>‹#›</a:t>
            </a:fld>
            <a:endParaRPr lang="en-IN"/>
          </a:p>
        </p:txBody>
      </p:sp>
    </p:spTree>
    <p:extLst>
      <p:ext uri="{BB962C8B-B14F-4D97-AF65-F5344CB8AC3E}">
        <p14:creationId xmlns:p14="http://schemas.microsoft.com/office/powerpoint/2010/main" val="1901392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9590FBF-D3B3-4415-A9C2-8DDCD97C52A9}" type="datetime1">
              <a:rPr lang="en-IN" smtClean="0"/>
              <a:t>25-05-2018</a:t>
            </a:fld>
            <a:endParaRPr lang="en-IN"/>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IN" smtClean="0"/>
              <a:t>30</a:t>
            </a:r>
            <a:endParaRPr lang="en-IN"/>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C29EA3C-8790-4B6C-922E-C53F6A31CC14}" type="slidenum">
              <a:rPr lang="en-IN" smtClean="0"/>
              <a:t>‹#›</a:t>
            </a:fld>
            <a:endParaRPr lang="en-IN"/>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278047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Model Code of Conduct for RVs</a:t>
            </a:r>
            <a:endParaRPr lang="en-IN" dirty="0"/>
          </a:p>
        </p:txBody>
      </p:sp>
      <p:sp>
        <p:nvSpPr>
          <p:cNvPr id="3" name="Subtitle 2"/>
          <p:cNvSpPr>
            <a:spLocks noGrp="1"/>
          </p:cNvSpPr>
          <p:nvPr>
            <p:ph type="subTitle" idx="1"/>
          </p:nvPr>
        </p:nvSpPr>
        <p:spPr/>
        <p:txBody>
          <a:bodyPr/>
          <a:lstStyle/>
          <a:p>
            <a:r>
              <a:rPr lang="en-IN" dirty="0" smtClean="0"/>
              <a:t>Jainendra Shandilya, CFA, CAIA</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a:t>
            </a:fld>
            <a:endParaRPr lang="en-IN"/>
          </a:p>
        </p:txBody>
      </p:sp>
    </p:spTree>
    <p:extLst>
      <p:ext uri="{BB962C8B-B14F-4D97-AF65-F5344CB8AC3E}">
        <p14:creationId xmlns:p14="http://schemas.microsoft.com/office/powerpoint/2010/main" val="347936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Independence and disclosure of interest</a:t>
            </a:r>
            <a:endParaRPr lang="en-IN" dirty="0"/>
          </a:p>
        </p:txBody>
      </p:sp>
      <p:sp>
        <p:nvSpPr>
          <p:cNvPr id="3" name="Content Placeholder 2"/>
          <p:cNvSpPr>
            <a:spLocks noGrp="1"/>
          </p:cNvSpPr>
          <p:nvPr>
            <p:ph idx="1"/>
          </p:nvPr>
        </p:nvSpPr>
        <p:spPr/>
        <p:txBody>
          <a:bodyPr>
            <a:normAutofit fontScale="92500" lnSpcReduction="10000"/>
          </a:bodyPr>
          <a:lstStyle/>
          <a:p>
            <a:r>
              <a:rPr lang="en-US" dirty="0"/>
              <a:t>A valuer should not deal in securities of any subject company after any time when </a:t>
            </a:r>
            <a:r>
              <a:rPr lang="en-US" dirty="0" smtClean="0"/>
              <a:t>he/it first </a:t>
            </a:r>
            <a:r>
              <a:rPr lang="en-US" dirty="0"/>
              <a:t>becomes aware of the possibility of his/its association with the valuation, and </a:t>
            </a:r>
            <a:r>
              <a:rPr lang="en-US" dirty="0" smtClean="0"/>
              <a:t>in accordance </a:t>
            </a:r>
            <a:r>
              <a:rPr lang="en-US" dirty="0"/>
              <a:t>with the SEBI (Prohibition of Insider Trading) Regulations, 2015.</a:t>
            </a:r>
          </a:p>
          <a:p>
            <a:r>
              <a:rPr lang="en-US" dirty="0"/>
              <a:t>15. A valuer should not indulge in “mandate snatching” or “convenience valuations” in </a:t>
            </a:r>
            <a:r>
              <a:rPr lang="en-US" dirty="0" smtClean="0"/>
              <a:t>order to </a:t>
            </a:r>
            <a:r>
              <a:rPr lang="en-US" dirty="0"/>
              <a:t>cater to the company’s needs or client needs. A valuer should communicate in </a:t>
            </a:r>
            <a:r>
              <a:rPr lang="en-US" dirty="0" smtClean="0"/>
              <a:t>writing with </a:t>
            </a:r>
            <a:r>
              <a:rPr lang="en-US" dirty="0"/>
              <a:t>a prior valuer if there is knowledge of any prior valuer having been appointed </a:t>
            </a:r>
            <a:r>
              <a:rPr lang="en-US" dirty="0" smtClean="0"/>
              <a:t>before </a:t>
            </a:r>
            <a:r>
              <a:rPr lang="en-IN" dirty="0" smtClean="0"/>
              <a:t>accepting </a:t>
            </a:r>
            <a:r>
              <a:rPr lang="en-IN" dirty="0"/>
              <a:t>the assignment.</a:t>
            </a:r>
          </a:p>
          <a:p>
            <a:r>
              <a:rPr lang="en-US" dirty="0"/>
              <a:t>16. As an independent valuer, the valuer should not charge success fee.</a:t>
            </a:r>
          </a:p>
          <a:p>
            <a:r>
              <a:rPr lang="en-US" dirty="0"/>
              <a:t>17. In any fairness opinion or independent expert opinion submitted by a valuer, if there </a:t>
            </a:r>
            <a:r>
              <a:rPr lang="en-US" dirty="0" smtClean="0"/>
              <a:t>has been </a:t>
            </a:r>
            <a:r>
              <a:rPr lang="en-US" dirty="0"/>
              <a:t>a prior engagement in an unconnected transaction, the valuer should declare the </a:t>
            </a:r>
            <a:r>
              <a:rPr lang="en-US" dirty="0" smtClean="0"/>
              <a:t>past </a:t>
            </a:r>
            <a:r>
              <a:rPr lang="en-IN" dirty="0" smtClean="0"/>
              <a:t>association </a:t>
            </a:r>
            <a:r>
              <a:rPr lang="en-IN" dirty="0"/>
              <a:t>with the company.</a:t>
            </a:r>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10</a:t>
            </a:fld>
            <a:endParaRPr lang="en-IN"/>
          </a:p>
        </p:txBody>
      </p:sp>
    </p:spTree>
    <p:extLst>
      <p:ext uri="{BB962C8B-B14F-4D97-AF65-F5344CB8AC3E}">
        <p14:creationId xmlns:p14="http://schemas.microsoft.com/office/powerpoint/2010/main" val="74102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r>
              <a:rPr lang="en-US" dirty="0"/>
              <a:t>Frank Barnes, the president and controlling shareholder of the </a:t>
            </a:r>
            <a:r>
              <a:rPr lang="en-US" dirty="0" err="1"/>
              <a:t>SmartTown</a:t>
            </a:r>
            <a:r>
              <a:rPr lang="en-US" dirty="0"/>
              <a:t> clothing chain, decides to accept a tender offer and sell the family business at a price almost double the market price of its shares. He describes this decision to his sister (</a:t>
            </a:r>
            <a:r>
              <a:rPr lang="en-US" dirty="0" err="1"/>
              <a:t>SmartTown’s</a:t>
            </a:r>
            <a:r>
              <a:rPr lang="en-US" dirty="0"/>
              <a:t> treasurer), who conveys it to her daughter (who owns no stock in the family company at present), who tells her husband, Staple. Staple, however, tells his stockbroker, Alex Halsey, who immediately buys </a:t>
            </a:r>
            <a:r>
              <a:rPr lang="en-US" dirty="0" err="1"/>
              <a:t>SmartTown</a:t>
            </a:r>
            <a:r>
              <a:rPr lang="en-US" dirty="0"/>
              <a:t> stock for himself. </a:t>
            </a:r>
            <a:endParaRPr lang="en-US" dirty="0" smtClean="0"/>
          </a:p>
          <a:p>
            <a:r>
              <a:rPr lang="en-US" dirty="0"/>
              <a:t>The information regarding the pending sale is both material and nonpublic. Staple has violated </a:t>
            </a:r>
            <a:r>
              <a:rPr lang="en-US" dirty="0" smtClean="0"/>
              <a:t>SEBI(Prohibition of Insider Trading)  </a:t>
            </a:r>
            <a:r>
              <a:rPr lang="en-US" dirty="0" err="1" smtClean="0"/>
              <a:t>Regulationsby</a:t>
            </a:r>
            <a:r>
              <a:rPr lang="en-US" dirty="0" smtClean="0"/>
              <a:t> </a:t>
            </a:r>
            <a:r>
              <a:rPr lang="en-US" dirty="0"/>
              <a:t>communicating the inside information to his broker. Halsey also has violated the standard by buying the shares on the basis of material nonpublic information.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11</a:t>
            </a:fld>
            <a:endParaRPr lang="en-IN"/>
          </a:p>
        </p:txBody>
      </p:sp>
    </p:spTree>
    <p:extLst>
      <p:ext uri="{BB962C8B-B14F-4D97-AF65-F5344CB8AC3E}">
        <p14:creationId xmlns:p14="http://schemas.microsoft.com/office/powerpoint/2010/main" val="2608499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 </a:t>
            </a:r>
            <a:endParaRPr lang="en-IN" dirty="0"/>
          </a:p>
        </p:txBody>
      </p:sp>
      <p:sp>
        <p:nvSpPr>
          <p:cNvPr id="3" name="Content Placeholder 2"/>
          <p:cNvSpPr>
            <a:spLocks noGrp="1"/>
          </p:cNvSpPr>
          <p:nvPr>
            <p:ph idx="1"/>
          </p:nvPr>
        </p:nvSpPr>
        <p:spPr/>
        <p:txBody>
          <a:bodyPr/>
          <a:lstStyle/>
          <a:p>
            <a:r>
              <a:rPr lang="en-US" dirty="0"/>
              <a:t>Samuel Peter, an analyst with Scotland and Pierce Incorporated, is assisting his firm with a secondary offering for Bright Ideas Lamp Company. Peter participates, via telephone conference call, in a meeting with Scotland and Pierce investment banking employees and Bright Ideas’ CEO. Peter is advised that the company’s earnings projections for the next year have significantly dropped. Throughout the telephone conference call, several Scotland and Pierce salespeople and portfolio managers walk in and out of Peter’s office, where the telephone call is taking place. As a result, they are aware of the drop in projected earnings for Bright Ideas. Before the conference call is concluded, the salespeople trade the stock of the company on behalf of the firm’s clients and other firm personnel trade the stock in a firm proprietary account and in employees’ personal accounts.</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12</a:t>
            </a:fld>
            <a:endParaRPr lang="en-IN"/>
          </a:p>
        </p:txBody>
      </p:sp>
    </p:spTree>
    <p:extLst>
      <p:ext uri="{BB962C8B-B14F-4D97-AF65-F5344CB8AC3E}">
        <p14:creationId xmlns:p14="http://schemas.microsoft.com/office/powerpoint/2010/main" val="33114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comments</a:t>
            </a:r>
            <a:endParaRPr lang="en-IN" dirty="0"/>
          </a:p>
        </p:txBody>
      </p:sp>
      <p:sp>
        <p:nvSpPr>
          <p:cNvPr id="3" name="Content Placeholder 2"/>
          <p:cNvSpPr>
            <a:spLocks noGrp="1"/>
          </p:cNvSpPr>
          <p:nvPr>
            <p:ph idx="1"/>
          </p:nvPr>
        </p:nvSpPr>
        <p:spPr/>
        <p:txBody>
          <a:bodyPr/>
          <a:lstStyle/>
          <a:p>
            <a:r>
              <a:rPr lang="en-US" dirty="0"/>
              <a:t>Peter has violated </a:t>
            </a:r>
            <a:r>
              <a:rPr lang="en-US" dirty="0" smtClean="0"/>
              <a:t>SEBI (PIT) Regulations because </a:t>
            </a:r>
            <a:r>
              <a:rPr lang="en-US" dirty="0"/>
              <a:t>he failed to prevent the transfer and misuse of material nonpublic information to others in his firm. Peter’s firm should have adopted information barriers to prevent the communication of nonpublic information between departments of the firm. The salespeople and portfolio managers who traded on the information have also violated </a:t>
            </a:r>
            <a:r>
              <a:rPr lang="en-US" dirty="0" smtClean="0"/>
              <a:t>Regulations </a:t>
            </a:r>
            <a:r>
              <a:rPr lang="en-US" dirty="0"/>
              <a:t>by trading on inside information.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13</a:t>
            </a:fld>
            <a:endParaRPr lang="en-IN"/>
          </a:p>
        </p:txBody>
      </p:sp>
    </p:spTree>
    <p:extLst>
      <p:ext uri="{BB962C8B-B14F-4D97-AF65-F5344CB8AC3E}">
        <p14:creationId xmlns:p14="http://schemas.microsoft.com/office/powerpoint/2010/main" val="156882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Confidentiality</a:t>
            </a:r>
            <a:endParaRPr lang="en-IN" dirty="0"/>
          </a:p>
        </p:txBody>
      </p:sp>
      <p:sp>
        <p:nvSpPr>
          <p:cNvPr id="3" name="Content Placeholder 2"/>
          <p:cNvSpPr>
            <a:spLocks noGrp="1"/>
          </p:cNvSpPr>
          <p:nvPr>
            <p:ph idx="1"/>
          </p:nvPr>
        </p:nvSpPr>
        <p:spPr/>
        <p:txBody>
          <a:bodyPr/>
          <a:lstStyle/>
          <a:p>
            <a:r>
              <a:rPr lang="en-US" dirty="0" smtClean="0"/>
              <a:t>18.  A </a:t>
            </a:r>
            <a:r>
              <a:rPr lang="en-US" dirty="0"/>
              <a:t>valuer should not use or divulge to other clients or any other party </a:t>
            </a:r>
            <a:r>
              <a:rPr lang="en-US" dirty="0" smtClean="0"/>
              <a:t>any confidential </a:t>
            </a:r>
            <a:r>
              <a:rPr lang="en-US" dirty="0"/>
              <a:t>information about the subject company, which has come to </a:t>
            </a:r>
            <a:r>
              <a:rPr lang="en-US" dirty="0" smtClean="0"/>
              <a:t>his/its knowledge </a:t>
            </a:r>
            <a:r>
              <a:rPr lang="en-US" dirty="0"/>
              <a:t>without proper and specific authority or unless there is a legal or </a:t>
            </a:r>
            <a:r>
              <a:rPr lang="en-US" dirty="0" smtClean="0"/>
              <a:t>professional right </a:t>
            </a:r>
            <a:r>
              <a:rPr lang="en-US" dirty="0"/>
              <a:t>or duty to disclose</a:t>
            </a:r>
            <a:r>
              <a:rPr lang="en-US" dirty="0" smtClean="0"/>
              <a:t>.</a:t>
            </a:r>
          </a:p>
          <a:p>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14</a:t>
            </a:fld>
            <a:endParaRPr lang="en-IN"/>
          </a:p>
        </p:txBody>
      </p:sp>
    </p:spTree>
    <p:extLst>
      <p:ext uri="{BB962C8B-B14F-4D97-AF65-F5344CB8AC3E}">
        <p14:creationId xmlns:p14="http://schemas.microsoft.com/office/powerpoint/2010/main" val="3957059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r>
              <a:rPr lang="en-US" dirty="0"/>
              <a:t>Sarah Connor, a financial analyst employed by Johnson Investment Counselors, Inc., provides investment advice to the trustees of City Medical Center. The trustees have given her a number of internal reports concerning City Medical’s needs for physical plant renovation and expansion. They have asked Connor to recommend investments that would generate capital appreciation in endowment funds to meet projected capital expenditures. Connor is approached by a local businessman, Thomas Kasey, who is considering a substantial contribution either to City Medical Center or to another local hospital. Kasey wants to find out the building plans of both institutions before making a decision, but he does not want to speak to the trustees.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15</a:t>
            </a:fld>
            <a:endParaRPr lang="en-IN"/>
          </a:p>
        </p:txBody>
      </p:sp>
    </p:spTree>
    <p:extLst>
      <p:ext uri="{BB962C8B-B14F-4D97-AF65-F5344CB8AC3E}">
        <p14:creationId xmlns:p14="http://schemas.microsoft.com/office/powerpoint/2010/main" val="425659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r>
              <a:rPr lang="en-US" dirty="0"/>
              <a:t>The trustees gave Connor the internal reports so she could advise them on how to manage their endowment funds. Because the information in the reports is clearly both confidential and within the scope of the confidential relationship, </a:t>
            </a:r>
            <a:r>
              <a:rPr lang="en-US" dirty="0" smtClean="0"/>
              <a:t>Standard </a:t>
            </a:r>
            <a:r>
              <a:rPr lang="en-US" dirty="0"/>
              <a:t>requires that Connor refuse to divulge information to </a:t>
            </a:r>
            <a:r>
              <a:rPr lang="en-US" dirty="0" smtClean="0"/>
              <a:t>Kasey.</a:t>
            </a:r>
          </a:p>
          <a:p>
            <a:r>
              <a:rPr lang="en-US" dirty="0"/>
              <a:t>Lynn Moody is an investment officer at the Lester Trust Company. She has an advisory customer who has talked to her about giving approximately US$50,000 to charity to reduce her income taxes. Moody is also treasurer of the Home for Indigent Widows (HIW), which is planning its annual giving campaign. HIW hopes to expand its list of prospects, particularly those capable of substantial gifts. Moody recommends that HIW’s vice president for corporate gifts call on her customer and ask for a donation in the US$50,000 range.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16</a:t>
            </a:fld>
            <a:endParaRPr lang="en-IN"/>
          </a:p>
        </p:txBody>
      </p:sp>
    </p:spTree>
    <p:extLst>
      <p:ext uri="{BB962C8B-B14F-4D97-AF65-F5344CB8AC3E}">
        <p14:creationId xmlns:p14="http://schemas.microsoft.com/office/powerpoint/2010/main" val="4025957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a:t>
            </a:r>
            <a:endParaRPr lang="en-IN" dirty="0"/>
          </a:p>
        </p:txBody>
      </p:sp>
      <p:sp>
        <p:nvSpPr>
          <p:cNvPr id="3" name="Content Placeholder 2"/>
          <p:cNvSpPr>
            <a:spLocks noGrp="1"/>
          </p:cNvSpPr>
          <p:nvPr>
            <p:ph idx="1"/>
          </p:nvPr>
        </p:nvSpPr>
        <p:spPr/>
        <p:txBody>
          <a:bodyPr/>
          <a:lstStyle/>
          <a:p>
            <a:r>
              <a:rPr lang="en-US" i="1" dirty="0"/>
              <a:t>Comment</a:t>
            </a:r>
            <a:r>
              <a:rPr lang="en-US" dirty="0"/>
              <a:t>: Even though the attempt to help the Home for Indigent Widows was well intended, Moody violated Standard </a:t>
            </a:r>
            <a:r>
              <a:rPr lang="en-US" dirty="0" smtClean="0"/>
              <a:t>by </a:t>
            </a:r>
            <a:r>
              <a:rPr lang="en-US" dirty="0"/>
              <a:t>revealing confidential information about her client. </a:t>
            </a:r>
            <a:endParaRPr lang="en-US" dirty="0" smtClean="0"/>
          </a:p>
          <a:p>
            <a:r>
              <a:rPr lang="en-US" dirty="0"/>
              <a:t>Government officials approach Casey Samuel, the portfolio manager for Garcia Company’s pension plan, to examine pension fund records. They tell her that Garcia’s corporate tax returns are being audited and the pension fund is being reviewed. Two days earlier, Samuel had learned in a regular investment review with Garcia officers that potentially excessive and improper charges were being made to the pension plan by Garcia. Samuel consults her employer’s general counsel and is advised that Garcia has probably violated tax and fiduciary regulations and laws.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17</a:t>
            </a:fld>
            <a:endParaRPr lang="en-IN"/>
          </a:p>
        </p:txBody>
      </p:sp>
    </p:spTree>
    <p:extLst>
      <p:ext uri="{BB962C8B-B14F-4D97-AF65-F5344CB8AC3E}">
        <p14:creationId xmlns:p14="http://schemas.microsoft.com/office/powerpoint/2010/main" val="425134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i="1" dirty="0"/>
              <a:t>Comment</a:t>
            </a:r>
            <a:r>
              <a:rPr lang="en-US" dirty="0"/>
              <a:t>: Samuel should inform her supervisor of these activities, and her employer should take steps, with Garcia, to remedy the violations. If that approach is not successful, Samuel and her employer should seek advice of legal counsel to determine the appropriate steps to be taken. Samuel may well have a duty to disclose the evidence she has of the con-</a:t>
            </a:r>
            <a:r>
              <a:rPr lang="en-US" dirty="0" err="1"/>
              <a:t>tinuing</a:t>
            </a:r>
            <a:r>
              <a:rPr lang="en-US" dirty="0"/>
              <a:t> legal violations and to resign as asset manager for Garcia.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18</a:t>
            </a:fld>
            <a:endParaRPr lang="en-IN"/>
          </a:p>
        </p:txBody>
      </p:sp>
    </p:spTree>
    <p:extLst>
      <p:ext uri="{BB962C8B-B14F-4D97-AF65-F5344CB8AC3E}">
        <p14:creationId xmlns:p14="http://schemas.microsoft.com/office/powerpoint/2010/main" val="235161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Information management</a:t>
            </a:r>
            <a:endParaRPr lang="en-IN" dirty="0"/>
          </a:p>
        </p:txBody>
      </p:sp>
      <p:sp>
        <p:nvSpPr>
          <p:cNvPr id="3" name="Content Placeholder 2"/>
          <p:cNvSpPr>
            <a:spLocks noGrp="1"/>
          </p:cNvSpPr>
          <p:nvPr>
            <p:ph idx="1"/>
          </p:nvPr>
        </p:nvSpPr>
        <p:spPr/>
        <p:txBody>
          <a:bodyPr>
            <a:normAutofit fontScale="92500"/>
          </a:bodyPr>
          <a:lstStyle/>
          <a:p>
            <a:r>
              <a:rPr lang="en-US" dirty="0" smtClean="0"/>
              <a:t>19.  A </a:t>
            </a:r>
            <a:r>
              <a:rPr lang="en-US" dirty="0"/>
              <a:t>valuer should ensure that he/ it maintains written contemporaneous records for </a:t>
            </a:r>
            <a:r>
              <a:rPr lang="en-US" dirty="0" smtClean="0"/>
              <a:t>any decision </a:t>
            </a:r>
            <a:r>
              <a:rPr lang="en-US" dirty="0"/>
              <a:t>taken, the reasons for taking the decision, and the information and evidence </a:t>
            </a:r>
            <a:r>
              <a:rPr lang="en-US" dirty="0" smtClean="0"/>
              <a:t>in support </a:t>
            </a:r>
            <a:r>
              <a:rPr lang="en-US" dirty="0"/>
              <a:t>of such decision. This should be maintained so as to sufficiently enable </a:t>
            </a:r>
            <a:r>
              <a:rPr lang="en-US" dirty="0" smtClean="0"/>
              <a:t>a reasonable </a:t>
            </a:r>
            <a:r>
              <a:rPr lang="en-US" dirty="0"/>
              <a:t>person to take a view on the appropriateness of his/its decisions and actions</a:t>
            </a:r>
            <a:r>
              <a:rPr lang="en-US" dirty="0" smtClean="0"/>
              <a:t>.</a:t>
            </a:r>
          </a:p>
          <a:p>
            <a:r>
              <a:rPr lang="en-US" dirty="0" smtClean="0"/>
              <a:t>20. A </a:t>
            </a:r>
            <a:r>
              <a:rPr lang="en-US" dirty="0"/>
              <a:t>valuer should appear, co-operate and be available for inspections and </a:t>
            </a:r>
            <a:r>
              <a:rPr lang="en-US" dirty="0" smtClean="0"/>
              <a:t>investigations carried </a:t>
            </a:r>
            <a:r>
              <a:rPr lang="en-US" dirty="0"/>
              <a:t>out by the Registration Authority, any person </a:t>
            </a:r>
            <a:r>
              <a:rPr lang="en-US" dirty="0" smtClean="0"/>
              <a:t>authorized </a:t>
            </a:r>
            <a:r>
              <a:rPr lang="en-US" dirty="0"/>
              <a:t>by the </a:t>
            </a:r>
            <a:r>
              <a:rPr lang="en-US" dirty="0" smtClean="0"/>
              <a:t>Registration Authority</a:t>
            </a:r>
            <a:r>
              <a:rPr lang="en-US" dirty="0"/>
              <a:t>, the Valuation Professional </a:t>
            </a:r>
            <a:r>
              <a:rPr lang="en-US" dirty="0" smtClean="0"/>
              <a:t>Organization </a:t>
            </a:r>
            <a:r>
              <a:rPr lang="en-US" dirty="0"/>
              <a:t>with which he/it is registered or </a:t>
            </a:r>
            <a:r>
              <a:rPr lang="en-US" dirty="0" smtClean="0"/>
              <a:t>any </a:t>
            </a:r>
            <a:r>
              <a:rPr lang="en-IN" dirty="0" smtClean="0"/>
              <a:t>other </a:t>
            </a:r>
            <a:r>
              <a:rPr lang="en-IN" dirty="0"/>
              <a:t>statutory regulatory body.</a:t>
            </a:r>
          </a:p>
          <a:p>
            <a:r>
              <a:rPr lang="en-US" dirty="0"/>
              <a:t>21. A valuer should provide all information and records as may be required by </a:t>
            </a:r>
            <a:r>
              <a:rPr lang="en-US" dirty="0" smtClean="0"/>
              <a:t>the Registration </a:t>
            </a:r>
            <a:r>
              <a:rPr lang="en-US" dirty="0"/>
              <a:t>Authority, the Tribunal, Appellate Tribunal, the Valuation </a:t>
            </a:r>
            <a:r>
              <a:rPr lang="en-US" dirty="0" smtClean="0"/>
              <a:t>Professional Organization </a:t>
            </a:r>
            <a:r>
              <a:rPr lang="en-US" dirty="0"/>
              <a:t>with which he/it is registered, or any other statutory regulatory body.</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19</a:t>
            </a:fld>
            <a:endParaRPr lang="en-IN"/>
          </a:p>
        </p:txBody>
      </p:sp>
    </p:spTree>
    <p:extLst>
      <p:ext uri="{BB962C8B-B14F-4D97-AF65-F5344CB8AC3E}">
        <p14:creationId xmlns:p14="http://schemas.microsoft.com/office/powerpoint/2010/main" val="1470474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Integrity and Fairness</a:t>
            </a:r>
            <a:endParaRPr lang="en-IN" dirty="0"/>
          </a:p>
        </p:txBody>
      </p:sp>
      <p:sp>
        <p:nvSpPr>
          <p:cNvPr id="3" name="Content Placeholder 2"/>
          <p:cNvSpPr>
            <a:spLocks noGrp="1"/>
          </p:cNvSpPr>
          <p:nvPr>
            <p:ph idx="1"/>
          </p:nvPr>
        </p:nvSpPr>
        <p:spPr/>
        <p:txBody>
          <a:bodyPr/>
          <a:lstStyle/>
          <a:p>
            <a:r>
              <a:rPr lang="en-IN" dirty="0" smtClean="0"/>
              <a:t>A valuer should in the conduct of his/its business follow high standards of integrity and fairness in all his/its dealings with his/its clients and other </a:t>
            </a:r>
            <a:r>
              <a:rPr lang="en-IN" dirty="0" err="1" smtClean="0"/>
              <a:t>valuers</a:t>
            </a:r>
            <a:r>
              <a:rPr lang="en-IN" dirty="0" smtClean="0"/>
              <a:t>.</a:t>
            </a:r>
          </a:p>
          <a:p>
            <a:r>
              <a:rPr lang="en-IN" dirty="0" smtClean="0"/>
              <a:t>A valuer should maintain integrity by being honest, straightforward, and forthright in all professional relationships.</a:t>
            </a:r>
          </a:p>
          <a:p>
            <a:r>
              <a:rPr lang="en-IN" dirty="0" smtClean="0"/>
              <a:t>A valuer should endeavour to ensure that he/it provides true and adequate information and shall not misrepresent any facts or situations.</a:t>
            </a:r>
          </a:p>
          <a:p>
            <a:r>
              <a:rPr lang="en-IN" dirty="0" smtClean="0"/>
              <a:t>A valuer should refrain from being involved in any action that would bring disrepute to the profession</a:t>
            </a:r>
            <a:r>
              <a:rPr lang="en-IN" dirty="0" smtClean="0"/>
              <a:t>.</a:t>
            </a:r>
          </a:p>
          <a:p>
            <a:r>
              <a:rPr lang="en-IN" dirty="0" smtClean="0"/>
              <a:t>Let us see a twee by a </a:t>
            </a:r>
            <a:r>
              <a:rPr lang="en-IN" dirty="0" err="1" smtClean="0"/>
              <a:t>famour</a:t>
            </a:r>
            <a:r>
              <a:rPr lang="en-IN" dirty="0" smtClean="0"/>
              <a:t> businessman in India</a:t>
            </a:r>
            <a:endParaRPr lang="en-IN" dirty="0" smtClean="0"/>
          </a:p>
          <a:p>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a:t>
            </a:fld>
            <a:endParaRPr lang="en-IN"/>
          </a:p>
        </p:txBody>
      </p:sp>
    </p:spTree>
    <p:extLst>
      <p:ext uri="{BB962C8B-B14F-4D97-AF65-F5344CB8AC3E}">
        <p14:creationId xmlns:p14="http://schemas.microsoft.com/office/powerpoint/2010/main" val="39205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22.	A </a:t>
            </a:r>
            <a:r>
              <a:rPr lang="en-US" dirty="0"/>
              <a:t>valuer while respecting the confidentiality of information acquired during the </a:t>
            </a:r>
            <a:r>
              <a:rPr lang="en-US" dirty="0" smtClean="0"/>
              <a:t>course of </a:t>
            </a:r>
            <a:r>
              <a:rPr lang="en-US" dirty="0"/>
              <a:t>performing professional services, should maintain proper working papers for a </a:t>
            </a:r>
            <a:r>
              <a:rPr lang="en-US" dirty="0" smtClean="0"/>
              <a:t>period of </a:t>
            </a:r>
            <a:r>
              <a:rPr lang="en-US" dirty="0"/>
              <a:t>three years, for production before a regulatory authority or for a peer review. In </a:t>
            </a:r>
            <a:r>
              <a:rPr lang="en-US" dirty="0" smtClean="0"/>
              <a:t>the event </a:t>
            </a:r>
            <a:r>
              <a:rPr lang="en-US" dirty="0"/>
              <a:t>of a pending case before the Tribunal or Appellate Tribunal, the record should </a:t>
            </a:r>
            <a:r>
              <a:rPr lang="en-US" dirty="0" smtClean="0"/>
              <a:t>be maintained </a:t>
            </a:r>
            <a:r>
              <a:rPr lang="en-US" dirty="0"/>
              <a:t>till the disposal of the case.</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20</a:t>
            </a:fld>
            <a:endParaRPr lang="en-IN"/>
          </a:p>
        </p:txBody>
      </p:sp>
    </p:spTree>
    <p:extLst>
      <p:ext uri="{BB962C8B-B14F-4D97-AF65-F5344CB8AC3E}">
        <p14:creationId xmlns:p14="http://schemas.microsoft.com/office/powerpoint/2010/main" val="2207163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normAutofit fontScale="92500" lnSpcReduction="10000"/>
          </a:bodyPr>
          <a:lstStyle/>
          <a:p>
            <a:r>
              <a:rPr lang="en-US" dirty="0"/>
              <a:t>Samantha Tabbing is senior vice president and portfolio manager for Crozet, Inc., a registered investment advisory and registered broker/dealer firm. She reports to Charles Henry, the president of Crozet. Crozet serves as the investment adviser and principal underwriter for ABC and XYZ public mutual funds. The two funds’ prospectuses allow Crozet to trade financial futures for the funds for the limited purpose of hedging against market risks. Henry, extremely impressed by Tabbing’s performance in the past two years, directs Tabbing to act as portfolio manager for the funds. For the benefit of its employees, Crozet has also organized the Crozet Employee Profit-Sharing Plan (CEPSP), a defined contribution retirement plan. Henry assigns Tabbing to manage 20% of the assets of CEPSP. Tabbing’s investment objective for her portion of CEPSP’s assets is aggressive growth. Unbeknownst to Henry, Tabbing frequently places S&amp;P 500 Index purchase and sale orders for the funds and the CEPSP without providing the futures commission merchants (FCMs) who take the orders with any prior or simultaneous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21</a:t>
            </a:fld>
            <a:endParaRPr lang="en-IN"/>
          </a:p>
        </p:txBody>
      </p:sp>
    </p:spTree>
    <p:extLst>
      <p:ext uri="{BB962C8B-B14F-4D97-AF65-F5344CB8AC3E}">
        <p14:creationId xmlns:p14="http://schemas.microsoft.com/office/powerpoint/2010/main" val="397733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r>
              <a:rPr lang="en-US" dirty="0"/>
              <a:t>designation of the account for which the trade has been placed. Frequently, neither Tabbing nor anyone else at Crozet completes an internal trade ticket to record the time an order was placed or the specific account for which the order was intended. FCMs often designate a specific account only after the trade, when Tabbing provides such designation. Crozet has no written operating procedures or compliance manual concerning its futures trading, and its compliance department does not review such trading. After observing the market’s movement, Tabbing assigns to CEPSP the S&amp;P 500 positions with more favorable execution prices and assigns positions with less favorable execution prices to the funds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22</a:t>
            </a:fld>
            <a:endParaRPr lang="en-IN"/>
          </a:p>
        </p:txBody>
      </p:sp>
    </p:spTree>
    <p:extLst>
      <p:ext uri="{BB962C8B-B14F-4D97-AF65-F5344CB8AC3E}">
        <p14:creationId xmlns:p14="http://schemas.microsoft.com/office/powerpoint/2010/main" val="149941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r>
              <a:rPr lang="en-US" i="1" dirty="0"/>
              <a:t>Comment</a:t>
            </a:r>
            <a:r>
              <a:rPr lang="en-US" dirty="0"/>
              <a:t>: Henry violated </a:t>
            </a:r>
            <a:r>
              <a:rPr lang="en-US" dirty="0" smtClean="0"/>
              <a:t>Standard </a:t>
            </a:r>
            <a:r>
              <a:rPr lang="en-US" dirty="0"/>
              <a:t>by failing to adequately super-vise Tabbing with respect to her S&amp;P 500 trading. Henry further </a:t>
            </a:r>
            <a:r>
              <a:rPr lang="en-US" dirty="0" smtClean="0"/>
              <a:t>violated Standard by </a:t>
            </a:r>
            <a:r>
              <a:rPr lang="en-US" dirty="0"/>
              <a:t>failing to establish record-keeping and reporting procedures to prevent or detect Tabbing’s violations. Henry must make a reasonable effort to determine that adequate compliance procedures covering all employee trading activity are established, documented, </a:t>
            </a:r>
            <a:r>
              <a:rPr lang="en-US" dirty="0" smtClean="0"/>
              <a:t>communicated</a:t>
            </a:r>
            <a:r>
              <a:rPr lang="en-US" dirty="0"/>
              <a:t>, and followed.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23</a:t>
            </a:fld>
            <a:endParaRPr lang="en-IN"/>
          </a:p>
        </p:txBody>
      </p:sp>
    </p:spTree>
    <p:extLst>
      <p:ext uri="{BB962C8B-B14F-4D97-AF65-F5344CB8AC3E}">
        <p14:creationId xmlns:p14="http://schemas.microsoft.com/office/powerpoint/2010/main" val="1478261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Gifts and hospitality.</a:t>
            </a:r>
            <a:endParaRPr lang="en-IN" dirty="0"/>
          </a:p>
        </p:txBody>
      </p:sp>
      <p:sp>
        <p:nvSpPr>
          <p:cNvPr id="3" name="Content Placeholder 2"/>
          <p:cNvSpPr>
            <a:spLocks noGrp="1"/>
          </p:cNvSpPr>
          <p:nvPr>
            <p:ph idx="1"/>
          </p:nvPr>
        </p:nvSpPr>
        <p:spPr/>
        <p:txBody>
          <a:bodyPr/>
          <a:lstStyle/>
          <a:p>
            <a:r>
              <a:rPr lang="en-US" dirty="0" smtClean="0"/>
              <a:t>23.  A </a:t>
            </a:r>
            <a:r>
              <a:rPr lang="en-US" dirty="0"/>
              <a:t>valuer, or his/its relative should not accept gifts or hospitality which undermines </a:t>
            </a:r>
            <a:r>
              <a:rPr lang="en-US" dirty="0" smtClean="0"/>
              <a:t>or affects </a:t>
            </a:r>
            <a:r>
              <a:rPr lang="en-US" dirty="0"/>
              <a:t>his independence as a valuer.</a:t>
            </a:r>
          </a:p>
          <a:p>
            <a:r>
              <a:rPr lang="en-US" dirty="0"/>
              <a:t>24. A valuer should not offer gifts or hospitality or a financial or any other advantage to </a:t>
            </a:r>
            <a:r>
              <a:rPr lang="en-US" dirty="0" smtClean="0"/>
              <a:t>a public </a:t>
            </a:r>
            <a:r>
              <a:rPr lang="en-US" dirty="0"/>
              <a:t>servant or any other person, intending to obtain or retain work for himself/ itself</a:t>
            </a:r>
            <a:r>
              <a:rPr lang="en-US" dirty="0" smtClean="0"/>
              <a:t>, or </a:t>
            </a:r>
            <a:r>
              <a:rPr lang="en-US" dirty="0"/>
              <a:t>to obtain or retain an advantage in the conduct of profession for himself/ itself.</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24</a:t>
            </a:fld>
            <a:endParaRPr lang="en-IN"/>
          </a:p>
        </p:txBody>
      </p:sp>
    </p:spTree>
    <p:extLst>
      <p:ext uri="{BB962C8B-B14F-4D97-AF65-F5344CB8AC3E}">
        <p14:creationId xmlns:p14="http://schemas.microsoft.com/office/powerpoint/2010/main" val="230704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can you do?</a:t>
            </a:r>
            <a:endParaRPr lang="en-IN" dirty="0"/>
          </a:p>
        </p:txBody>
      </p:sp>
      <p:sp>
        <p:nvSpPr>
          <p:cNvPr id="3" name="Content Placeholder 2"/>
          <p:cNvSpPr>
            <a:spLocks noGrp="1"/>
          </p:cNvSpPr>
          <p:nvPr>
            <p:ph idx="1"/>
          </p:nvPr>
        </p:nvSpPr>
        <p:spPr/>
        <p:txBody>
          <a:bodyPr>
            <a:normAutofit fontScale="92500" lnSpcReduction="20000"/>
          </a:bodyPr>
          <a:lstStyle/>
          <a:p>
            <a:r>
              <a:rPr lang="en-US" i="1" dirty="0"/>
              <a:t>Limit gifts</a:t>
            </a:r>
            <a:r>
              <a:rPr lang="en-US" dirty="0"/>
              <a:t>: </a:t>
            </a:r>
            <a:r>
              <a:rPr lang="en-US" dirty="0" smtClean="0"/>
              <a:t> Valuers must </a:t>
            </a:r>
            <a:r>
              <a:rPr lang="en-US" dirty="0"/>
              <a:t>limit the acceptance of gratuities and/or gifts to token items. </a:t>
            </a:r>
            <a:r>
              <a:rPr lang="en-US" dirty="0" smtClean="0"/>
              <a:t>Standard may not </a:t>
            </a:r>
            <a:r>
              <a:rPr lang="en-US" dirty="0"/>
              <a:t>preclude customary, </a:t>
            </a:r>
            <a:r>
              <a:rPr lang="en-US" dirty="0" smtClean="0"/>
              <a:t>ordinary </a:t>
            </a:r>
            <a:r>
              <a:rPr lang="en-US" dirty="0"/>
              <a:t>business-related entertainment as long as its purpose is not to influence or reward </a:t>
            </a:r>
            <a:r>
              <a:rPr lang="en-US" dirty="0" smtClean="0"/>
              <a:t>valuers. </a:t>
            </a:r>
            <a:r>
              <a:rPr lang="en-US" dirty="0"/>
              <a:t>Firms should consider a strict value limit for acceptable gifts that is based on the local or regional customs and should address whether the limit is per gift or an aggregate annual value. </a:t>
            </a:r>
            <a:endParaRPr lang="en-US" dirty="0" smtClean="0"/>
          </a:p>
          <a:p>
            <a:r>
              <a:rPr lang="en-US" i="1" dirty="0"/>
              <a:t>Review procedures</a:t>
            </a:r>
            <a:r>
              <a:rPr lang="en-US" dirty="0"/>
              <a:t>: </a:t>
            </a:r>
            <a:r>
              <a:rPr lang="en-US" dirty="0" smtClean="0"/>
              <a:t>Valuers and their firms should </a:t>
            </a:r>
            <a:r>
              <a:rPr lang="en-US" dirty="0"/>
              <a:t>encourage their firms to implement effective supervisory and review procedures to ensure that </a:t>
            </a:r>
            <a:r>
              <a:rPr lang="en-US" dirty="0" smtClean="0"/>
              <a:t>valuers comply </a:t>
            </a:r>
            <a:r>
              <a:rPr lang="en-US" dirty="0"/>
              <a:t>with policies relating to their </a:t>
            </a:r>
            <a:r>
              <a:rPr lang="en-US" dirty="0" smtClean="0"/>
              <a:t>gift acceptance. </a:t>
            </a:r>
          </a:p>
          <a:p>
            <a:r>
              <a:rPr lang="en-US" i="1" dirty="0"/>
              <a:t>Appointed officer</a:t>
            </a:r>
            <a:r>
              <a:rPr lang="en-US" dirty="0"/>
              <a:t>: Firms should appoint a senior officer with oversight </a:t>
            </a:r>
            <a:r>
              <a:rPr lang="en-US" dirty="0" smtClean="0"/>
              <a:t>responsibilities </a:t>
            </a:r>
            <a:r>
              <a:rPr lang="en-US" dirty="0"/>
              <a:t>for compliance with the firm’s code of ethics and all regulations concerning its business. Firms should provide every employee with the </a:t>
            </a:r>
            <a:r>
              <a:rPr lang="en-US" dirty="0" smtClean="0"/>
              <a:t>procedures </a:t>
            </a:r>
            <a:r>
              <a:rPr lang="en-US" dirty="0"/>
              <a:t>and policies for reporting potentially unethical behavior, violations of regulations, or other activities that may harm the firm’s reputation.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25</a:t>
            </a:fld>
            <a:endParaRPr lang="en-IN"/>
          </a:p>
        </p:txBody>
      </p:sp>
    </p:spTree>
    <p:extLst>
      <p:ext uri="{BB962C8B-B14F-4D97-AF65-F5344CB8AC3E}">
        <p14:creationId xmlns:p14="http://schemas.microsoft.com/office/powerpoint/2010/main" val="507336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 on gift</a:t>
            </a:r>
            <a:endParaRPr lang="en-IN" dirty="0"/>
          </a:p>
        </p:txBody>
      </p:sp>
      <p:sp>
        <p:nvSpPr>
          <p:cNvPr id="3" name="Content Placeholder 2"/>
          <p:cNvSpPr>
            <a:spLocks noGrp="1"/>
          </p:cNvSpPr>
          <p:nvPr>
            <p:ph idx="1"/>
          </p:nvPr>
        </p:nvSpPr>
        <p:spPr/>
        <p:txBody>
          <a:bodyPr>
            <a:normAutofit/>
          </a:bodyPr>
          <a:lstStyle/>
          <a:p>
            <a:r>
              <a:rPr lang="en-US" dirty="0"/>
              <a:t>Edward Grant directs a large amount of his commission business to a New York– based brokerage house. In appreciation for all the business, the brokerage house gives Grant two tickets to the World Cup in South Africa, two nights at a nearby resort, several meals, and transportation via limousine to the game. Grant fails to disclose receiving this package to his supervisor. </a:t>
            </a:r>
            <a:endParaRPr lang="en-US" dirty="0" smtClean="0"/>
          </a:p>
          <a:p>
            <a:r>
              <a:rPr lang="en-US" i="1" dirty="0"/>
              <a:t>Comment</a:t>
            </a:r>
            <a:r>
              <a:rPr lang="en-US" dirty="0"/>
              <a:t>: Grant has violated </a:t>
            </a:r>
            <a:r>
              <a:rPr lang="en-US" dirty="0" smtClean="0"/>
              <a:t>Standard </a:t>
            </a:r>
            <a:r>
              <a:rPr lang="en-US" dirty="0"/>
              <a:t>because accepting these </a:t>
            </a:r>
            <a:r>
              <a:rPr lang="en-US" dirty="0" smtClean="0"/>
              <a:t>substantial </a:t>
            </a:r>
            <a:r>
              <a:rPr lang="en-US" dirty="0"/>
              <a:t>gifts may impede his independence and objectivity. Every </a:t>
            </a:r>
            <a:r>
              <a:rPr lang="en-US" dirty="0" smtClean="0"/>
              <a:t>valuer and firms should </a:t>
            </a:r>
            <a:r>
              <a:rPr lang="en-US" dirty="0"/>
              <a:t>endeavor to avoid situations that might cause or be perceived to cause a loss of independence or objectivity in </a:t>
            </a:r>
            <a:r>
              <a:rPr lang="en-US" dirty="0" smtClean="0"/>
              <a:t>recommending investments </a:t>
            </a:r>
            <a:r>
              <a:rPr lang="en-US" dirty="0"/>
              <a:t>or taking investment action. By accepting the trip, Grant has opened himself up to the accusation that he may give the </a:t>
            </a:r>
            <a:r>
              <a:rPr lang="en-US" dirty="0" smtClean="0"/>
              <a:t>broker </a:t>
            </a:r>
            <a:r>
              <a:rPr lang="en-US" dirty="0"/>
              <a:t>favored treatment in return.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26</a:t>
            </a:fld>
            <a:endParaRPr lang="en-IN"/>
          </a:p>
        </p:txBody>
      </p:sp>
    </p:spTree>
    <p:extLst>
      <p:ext uri="{BB962C8B-B14F-4D97-AF65-F5344CB8AC3E}">
        <p14:creationId xmlns:p14="http://schemas.microsoft.com/office/powerpoint/2010/main" val="2064760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Remuneration and Costs.</a:t>
            </a:r>
            <a:endParaRPr lang="en-IN" dirty="0"/>
          </a:p>
        </p:txBody>
      </p:sp>
      <p:sp>
        <p:nvSpPr>
          <p:cNvPr id="3" name="Content Placeholder 2"/>
          <p:cNvSpPr>
            <a:spLocks noGrp="1"/>
          </p:cNvSpPr>
          <p:nvPr>
            <p:ph idx="1"/>
          </p:nvPr>
        </p:nvSpPr>
        <p:spPr/>
        <p:txBody>
          <a:bodyPr/>
          <a:lstStyle/>
          <a:p>
            <a:r>
              <a:rPr lang="en-US" dirty="0" smtClean="0"/>
              <a:t>25. A </a:t>
            </a:r>
            <a:r>
              <a:rPr lang="en-US" dirty="0"/>
              <a:t>valuer should provide services for remuneration which is charged in a </a:t>
            </a:r>
            <a:r>
              <a:rPr lang="en-US" dirty="0" smtClean="0"/>
              <a:t>transparent manner</a:t>
            </a:r>
            <a:r>
              <a:rPr lang="en-US" dirty="0"/>
              <a:t>, is a reasonable reflection of the work necessarily and properly undertaken, </a:t>
            </a:r>
            <a:r>
              <a:rPr lang="en-US" dirty="0" smtClean="0"/>
              <a:t>and is </a:t>
            </a:r>
            <a:r>
              <a:rPr lang="en-US" dirty="0"/>
              <a:t>not inconsistent with the applicable rules.</a:t>
            </a:r>
          </a:p>
          <a:p>
            <a:r>
              <a:rPr lang="en-US" dirty="0"/>
              <a:t>26. A valuer should not accept any fees or charges other than those which are disclosed </a:t>
            </a:r>
            <a:r>
              <a:rPr lang="en-US" dirty="0" smtClean="0"/>
              <a:t>to and </a:t>
            </a:r>
            <a:r>
              <a:rPr lang="en-US" dirty="0"/>
              <a:t>approved by the persons fixing his/ its remuneration.</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27</a:t>
            </a:fld>
            <a:endParaRPr lang="en-IN"/>
          </a:p>
        </p:txBody>
      </p:sp>
    </p:spTree>
    <p:extLst>
      <p:ext uri="{BB962C8B-B14F-4D97-AF65-F5344CB8AC3E}">
        <p14:creationId xmlns:p14="http://schemas.microsoft.com/office/powerpoint/2010/main" val="2467628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Occupation, employability and restrictions.</a:t>
            </a:r>
            <a:endParaRPr lang="en-IN" dirty="0"/>
          </a:p>
        </p:txBody>
      </p:sp>
      <p:sp>
        <p:nvSpPr>
          <p:cNvPr id="3" name="Content Placeholder 2"/>
          <p:cNvSpPr>
            <a:spLocks noGrp="1"/>
          </p:cNvSpPr>
          <p:nvPr>
            <p:ph idx="1"/>
          </p:nvPr>
        </p:nvSpPr>
        <p:spPr/>
        <p:txBody>
          <a:bodyPr/>
          <a:lstStyle/>
          <a:p>
            <a:r>
              <a:rPr lang="en-US" dirty="0" smtClean="0"/>
              <a:t>27. A </a:t>
            </a:r>
            <a:r>
              <a:rPr lang="en-US" dirty="0"/>
              <a:t>valuer should refrain from accepting too many assignments, if he/it is unlikely to </a:t>
            </a:r>
            <a:r>
              <a:rPr lang="en-US" dirty="0" smtClean="0"/>
              <a:t>be able </a:t>
            </a:r>
            <a:r>
              <a:rPr lang="en-US" dirty="0"/>
              <a:t>to devote adequate time to each of his/ its assignments.</a:t>
            </a:r>
          </a:p>
          <a:p>
            <a:r>
              <a:rPr lang="en-US" dirty="0"/>
              <a:t>28. A valuer should not engage in any employment, except when he has </a:t>
            </a:r>
            <a:r>
              <a:rPr lang="en-US" dirty="0" smtClean="0"/>
              <a:t>temporarily surrendered </a:t>
            </a:r>
            <a:r>
              <a:rPr lang="en-US" dirty="0"/>
              <a:t>his certificate of membership with the Valuation professional </a:t>
            </a:r>
            <a:r>
              <a:rPr lang="en-US" dirty="0" smtClean="0"/>
              <a:t>Organization with </a:t>
            </a:r>
            <a:r>
              <a:rPr lang="en-US" dirty="0"/>
              <a:t>which he is registered.</a:t>
            </a:r>
          </a:p>
          <a:p>
            <a:r>
              <a:rPr lang="en-US" dirty="0"/>
              <a:t>29. A valuer should not conduct business which in the opinion of the Registration </a:t>
            </a:r>
            <a:r>
              <a:rPr lang="en-US" dirty="0" smtClean="0"/>
              <a:t>Authority is </a:t>
            </a:r>
            <a:r>
              <a:rPr lang="en-US" dirty="0"/>
              <a:t>inconsistent with the reputation of the profession.</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28</a:t>
            </a:fld>
            <a:endParaRPr lang="en-IN"/>
          </a:p>
        </p:txBody>
      </p:sp>
    </p:spTree>
    <p:extLst>
      <p:ext uri="{BB962C8B-B14F-4D97-AF65-F5344CB8AC3E}">
        <p14:creationId xmlns:p14="http://schemas.microsoft.com/office/powerpoint/2010/main" val="661202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 on professionalism</a:t>
            </a:r>
            <a:endParaRPr lang="en-IN" dirty="0"/>
          </a:p>
        </p:txBody>
      </p:sp>
      <p:sp>
        <p:nvSpPr>
          <p:cNvPr id="3" name="Content Placeholder 2"/>
          <p:cNvSpPr>
            <a:spLocks noGrp="1"/>
          </p:cNvSpPr>
          <p:nvPr>
            <p:ph idx="1"/>
          </p:nvPr>
        </p:nvSpPr>
        <p:spPr/>
        <p:txBody>
          <a:bodyPr/>
          <a:lstStyle/>
          <a:p>
            <a:r>
              <a:rPr lang="en-US" dirty="0"/>
              <a:t>Amanda Janney is employed as a fixed-income portfolio manager for a large inter-national firm. She is on a team within her firm that is responsible for creating and managing a fixed-income hedge fund to be sold throughout the firm’s distribution centers to high-net-worth clients. Her firm receives expressions of interest from potential clients from the Middle East who are seeking investments that comply with Islamic law. The marketing and promotional materials for the fixed-income hedge fund do not specify whether or not the fund is a suitable investment for an investor seeking compliance with Islamic law. Because the fund is being dis-</a:t>
            </a:r>
            <a:r>
              <a:rPr lang="en-US" dirty="0" err="1"/>
              <a:t>tributed</a:t>
            </a:r>
            <a:r>
              <a:rPr lang="en-US" dirty="0"/>
              <a:t> globally, Janney is concerned about the reputation of the fund and the firm and believes disclosure of whether or not the fund complies with Islamic law could help minimize potential mistakes with placing this investment.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29</a:t>
            </a:fld>
            <a:endParaRPr lang="en-IN"/>
          </a:p>
        </p:txBody>
      </p:sp>
    </p:spTree>
    <p:extLst>
      <p:ext uri="{BB962C8B-B14F-4D97-AF65-F5344CB8AC3E}">
        <p14:creationId xmlns:p14="http://schemas.microsoft.com/office/powerpoint/2010/main" val="375731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Tweets by </a:t>
            </a:r>
            <a:r>
              <a:rPr lang="en-IN" dirty="0" err="1" smtClean="0"/>
              <a:t>Motilal</a:t>
            </a:r>
            <a:r>
              <a:rPr lang="en-IN" dirty="0" smtClean="0"/>
              <a:t> </a:t>
            </a:r>
            <a:r>
              <a:rPr lang="en-IN" dirty="0" err="1" smtClean="0"/>
              <a:t>oswal</a:t>
            </a:r>
            <a:endParaRPr lang="en-IN"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1678" y="2286000"/>
            <a:ext cx="10178322" cy="2544867"/>
          </a:xfrm>
        </p:spPr>
      </p:pic>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3</a:t>
            </a:fld>
            <a:endParaRPr lang="en-IN"/>
          </a:p>
        </p:txBody>
      </p:sp>
    </p:spTree>
    <p:extLst>
      <p:ext uri="{BB962C8B-B14F-4D97-AF65-F5344CB8AC3E}">
        <p14:creationId xmlns:p14="http://schemas.microsoft.com/office/powerpoint/2010/main" val="8122752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r>
              <a:rPr lang="en-US" i="1" dirty="0"/>
              <a:t>Comment</a:t>
            </a:r>
            <a:r>
              <a:rPr lang="en-US" dirty="0"/>
              <a:t>: As the financial market continues to become globalized, members and candidates will need to be aware of the differences between cultural and religious laws and requirements as well as the different </a:t>
            </a:r>
            <a:r>
              <a:rPr lang="en-US" dirty="0" smtClean="0"/>
              <a:t>governmental </a:t>
            </a:r>
            <a:r>
              <a:rPr lang="en-US" dirty="0"/>
              <a:t>laws and regulations. Janney and the firm could be proactive in their efforts to acknowledge areas where the new fund may not be suit-able for clients.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30</a:t>
            </a:fld>
            <a:endParaRPr lang="en-IN"/>
          </a:p>
        </p:txBody>
      </p:sp>
    </p:spTree>
    <p:extLst>
      <p:ext uri="{BB962C8B-B14F-4D97-AF65-F5344CB8AC3E}">
        <p14:creationId xmlns:p14="http://schemas.microsoft.com/office/powerpoint/2010/main" val="40213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on professionalism</a:t>
            </a:r>
            <a:endParaRPr lang="en-IN" dirty="0"/>
          </a:p>
        </p:txBody>
      </p:sp>
      <p:sp>
        <p:nvSpPr>
          <p:cNvPr id="3" name="Content Placeholder 2"/>
          <p:cNvSpPr>
            <a:spLocks noGrp="1"/>
          </p:cNvSpPr>
          <p:nvPr>
            <p:ph idx="1"/>
          </p:nvPr>
        </p:nvSpPr>
        <p:spPr/>
        <p:txBody>
          <a:bodyPr/>
          <a:lstStyle/>
          <a:p>
            <a:r>
              <a:rPr lang="en-US" dirty="0"/>
              <a:t>Simon </a:t>
            </a:r>
            <a:r>
              <a:rPr lang="en-US" dirty="0" err="1"/>
              <a:t>Sasserman</a:t>
            </a:r>
            <a:r>
              <a:rPr lang="en-US" dirty="0"/>
              <a:t> is a trust investment officer at a bank in a small affluent town. He enjoys lunching every day with friends at the country club, where his clients have observed him having numerous drinks. Back at work after lunch, he clearly is intoxicated while making investment decisions. His colleagues make a point of handling any business with </a:t>
            </a:r>
            <a:r>
              <a:rPr lang="en-US" dirty="0" err="1"/>
              <a:t>Sasserman</a:t>
            </a:r>
            <a:r>
              <a:rPr lang="en-US" dirty="0"/>
              <a:t> in the morning because they distrust his judgment after lunch. </a:t>
            </a:r>
            <a:endParaRPr lang="en-US" dirty="0" smtClean="0"/>
          </a:p>
          <a:p>
            <a:r>
              <a:rPr lang="en-US" i="1" dirty="0"/>
              <a:t>Comment</a:t>
            </a:r>
            <a:r>
              <a:rPr lang="en-US" dirty="0"/>
              <a:t>: </a:t>
            </a:r>
            <a:r>
              <a:rPr lang="en-US" dirty="0" err="1"/>
              <a:t>Sasserman’s</a:t>
            </a:r>
            <a:r>
              <a:rPr lang="en-US" dirty="0"/>
              <a:t> excessive drinking at lunch and subsequent intoxication at work constitute a violation of Standard I(D) because this conduct has raised questions about his professionalism and competence. His behavior reflects poorly on him, his employer, and the investment industry. </a:t>
            </a:r>
            <a:fld id="{B4FE34FF-EDD8-45C4-AED8-A949EC1C2DE7}" type="slidenum">
              <a:rPr lang="en-US" smtClean="0"/>
              <a:t>31</a:t>
            </a:fld>
            <a:fld id="{535AFF71-A0FD-49E9-8CC8-83938374BC91}" type="slidenum">
              <a:rPr lang="en-US" smtClean="0"/>
              <a:t>31</a:t>
            </a:fld>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31</a:t>
            </a:fld>
            <a:endParaRPr lang="en-IN"/>
          </a:p>
        </p:txBody>
      </p:sp>
    </p:spTree>
    <p:extLst>
      <p:ext uri="{BB962C8B-B14F-4D97-AF65-F5344CB8AC3E}">
        <p14:creationId xmlns:p14="http://schemas.microsoft.com/office/powerpoint/2010/main" val="34910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Case studies</a:t>
            </a:r>
            <a:endParaRPr lang="en-IN" dirty="0"/>
          </a:p>
        </p:txBody>
      </p:sp>
      <p:sp>
        <p:nvSpPr>
          <p:cNvPr id="3" name="Content Placeholder 2"/>
          <p:cNvSpPr>
            <a:spLocks noGrp="1"/>
          </p:cNvSpPr>
          <p:nvPr>
            <p:ph idx="1"/>
          </p:nvPr>
        </p:nvSpPr>
        <p:spPr/>
        <p:txBody>
          <a:bodyPr/>
          <a:lstStyle/>
          <a:p>
            <a:r>
              <a:rPr lang="en-US" dirty="0"/>
              <a:t>Lawrence Brown’s employer, an investment banking firm, is the principal underwriter for an issue of convertible debentures by the Courtney Company. Brown discovers that the Courtney Company has concealed severe third-quarter losses in its foreign operations. The preliminary prospectus has already been distributed. </a:t>
            </a:r>
            <a:r>
              <a:rPr lang="en-US" dirty="0" smtClean="0"/>
              <a:t>(Standard of Practice Handbook, CFA Institute, 2014).</a:t>
            </a:r>
          </a:p>
          <a:p>
            <a:r>
              <a:rPr lang="en-US" i="1" dirty="0"/>
              <a:t>Comment</a:t>
            </a:r>
            <a:r>
              <a:rPr lang="en-US" dirty="0"/>
              <a:t>: Knowing that the preliminary prospectus is misleading, Brown should report his findings to the appropriate supervisory persons in his firm. If the matter is not remedied and Brown’s employer does not dissociate from the underwriting, Brown should sever all his connections with the underwriting. Brown should also seek legal advice to determine whether additional reporting or other action should be taken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4</a:t>
            </a:fld>
            <a:endParaRPr lang="en-IN"/>
          </a:p>
        </p:txBody>
      </p:sp>
    </p:spTree>
    <p:extLst>
      <p:ext uri="{BB962C8B-B14F-4D97-AF65-F5344CB8AC3E}">
        <p14:creationId xmlns:p14="http://schemas.microsoft.com/office/powerpoint/2010/main" val="127360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err="1"/>
              <a:t>Kamisha</a:t>
            </a:r>
            <a:r>
              <a:rPr lang="en-US" dirty="0"/>
              <a:t> Washington’s firm advertises its past performance record by showing the 10-year return of a composite of its client accounts. Washington discovers, however, that the composite omits the performance of accounts that have left the firm during the 10-year period, whereas the description of the composite indicates the inclusion of all firm accounts. This omission has led to an inflated performance figure. Washington is asked to use promotional material that includes the erroneous performance number when soliciting business for the firm. </a:t>
            </a:r>
            <a:endParaRPr lang="en-US" dirty="0" smtClean="0"/>
          </a:p>
          <a:p>
            <a:r>
              <a:rPr lang="en-US" dirty="0" smtClean="0"/>
              <a:t>Comments: </a:t>
            </a:r>
            <a:r>
              <a:rPr lang="en-US" dirty="0"/>
              <a:t>Although she did not calculate the performance herself, Washington would be assisting in violating Standard I(A) if she were to use the inflated performance number when soliciting clients. She must dissociate herself from the activity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5</a:t>
            </a:fld>
            <a:endParaRPr lang="en-IN"/>
          </a:p>
        </p:txBody>
      </p:sp>
    </p:spTree>
    <p:extLst>
      <p:ext uri="{BB962C8B-B14F-4D97-AF65-F5344CB8AC3E}">
        <p14:creationId xmlns:p14="http://schemas.microsoft.com/office/powerpoint/2010/main" val="43979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Professional competence and due care</a:t>
            </a:r>
            <a:endParaRPr lang="en-IN" dirty="0"/>
          </a:p>
        </p:txBody>
      </p:sp>
      <p:sp>
        <p:nvSpPr>
          <p:cNvPr id="3" name="Content Placeholder 2"/>
          <p:cNvSpPr>
            <a:spLocks noGrp="1"/>
          </p:cNvSpPr>
          <p:nvPr>
            <p:ph idx="1"/>
          </p:nvPr>
        </p:nvSpPr>
        <p:spPr/>
        <p:txBody>
          <a:bodyPr>
            <a:normAutofit lnSpcReduction="10000"/>
          </a:bodyPr>
          <a:lstStyle/>
          <a:p>
            <a:r>
              <a:rPr lang="en-IN" dirty="0" smtClean="0"/>
              <a:t>5. 	A  valuer should render at all times high standards of service, </a:t>
            </a:r>
            <a:r>
              <a:rPr lang="en-IN" dirty="0" smtClean="0"/>
              <a:t>exercise*, </a:t>
            </a:r>
            <a:r>
              <a:rPr lang="en-IN" dirty="0" smtClean="0"/>
              <a:t>due-diligence, ensure proper care and exercise independent professional judgement.</a:t>
            </a:r>
          </a:p>
          <a:p>
            <a:r>
              <a:rPr lang="en-IN" dirty="0" smtClean="0"/>
              <a:t>6.	A valuer should carry out professional service in accordance with the relevant technical and professional standards that may be specified from time to time.</a:t>
            </a:r>
          </a:p>
          <a:p>
            <a:r>
              <a:rPr lang="en-IN" dirty="0" smtClean="0"/>
              <a:t>7. 	A valuer should </a:t>
            </a:r>
            <a:r>
              <a:rPr lang="en-US" dirty="0" smtClean="0"/>
              <a:t>continuously </a:t>
            </a:r>
            <a:r>
              <a:rPr lang="en-US" dirty="0"/>
              <a:t>maintain professional knowledge and skill to </a:t>
            </a:r>
            <a:r>
              <a:rPr lang="en-US" dirty="0" smtClean="0"/>
              <a:t>provide competent </a:t>
            </a:r>
            <a:r>
              <a:rPr lang="en-US" dirty="0"/>
              <a:t>professional service based on up-to-date developments in practice, </a:t>
            </a:r>
            <a:r>
              <a:rPr lang="en-US" dirty="0" smtClean="0"/>
              <a:t>prevailing </a:t>
            </a:r>
            <a:r>
              <a:rPr lang="en-IN" dirty="0" smtClean="0"/>
              <a:t>regulations/guidelines </a:t>
            </a:r>
            <a:r>
              <a:rPr lang="en-IN" dirty="0"/>
              <a:t>and techniques.</a:t>
            </a:r>
          </a:p>
          <a:p>
            <a:r>
              <a:rPr lang="en-US" dirty="0"/>
              <a:t>8. </a:t>
            </a:r>
            <a:r>
              <a:rPr lang="en-US" dirty="0" smtClean="0"/>
              <a:t>	In </a:t>
            </a:r>
            <a:r>
              <a:rPr lang="en-US" dirty="0"/>
              <a:t>the preparation of a valuation report, the valuer should not disclaim liability for </a:t>
            </a:r>
            <a:r>
              <a:rPr lang="en-US" dirty="0" smtClean="0"/>
              <a:t>his/its expertise </a:t>
            </a:r>
            <a:r>
              <a:rPr lang="en-US" dirty="0"/>
              <a:t>or deny his/its duty of care, except to the extent that the assumptions </a:t>
            </a:r>
            <a:r>
              <a:rPr lang="en-US" dirty="0" smtClean="0"/>
              <a:t>are statements </a:t>
            </a:r>
            <a:r>
              <a:rPr lang="en-US" dirty="0"/>
              <a:t>of fact provided by the company and not generated by the valuer.</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6</a:t>
            </a:fld>
            <a:endParaRPr lang="en-IN"/>
          </a:p>
        </p:txBody>
      </p:sp>
    </p:spTree>
    <p:extLst>
      <p:ext uri="{BB962C8B-B14F-4D97-AF65-F5344CB8AC3E}">
        <p14:creationId xmlns:p14="http://schemas.microsoft.com/office/powerpoint/2010/main" val="335295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Professional competence and due care</a:t>
            </a:r>
            <a:endParaRPr lang="en-IN" dirty="0"/>
          </a:p>
        </p:txBody>
      </p:sp>
      <p:sp>
        <p:nvSpPr>
          <p:cNvPr id="3" name="Content Placeholder 2"/>
          <p:cNvSpPr>
            <a:spLocks noGrp="1"/>
          </p:cNvSpPr>
          <p:nvPr>
            <p:ph idx="1"/>
          </p:nvPr>
        </p:nvSpPr>
        <p:spPr/>
        <p:txBody>
          <a:bodyPr>
            <a:normAutofit lnSpcReduction="10000"/>
          </a:bodyPr>
          <a:lstStyle/>
          <a:p>
            <a:r>
              <a:rPr lang="en-US" dirty="0" smtClean="0"/>
              <a:t>9.	A </a:t>
            </a:r>
            <a:r>
              <a:rPr lang="en-US" dirty="0"/>
              <a:t>valuer should have a duty to carry out with care and skill, the instructions of the </a:t>
            </a:r>
            <a:r>
              <a:rPr lang="en-US" dirty="0" smtClean="0"/>
              <a:t>client insofar </a:t>
            </a:r>
            <a:r>
              <a:rPr lang="en-US" dirty="0"/>
              <a:t>as they are compatible with the requirements of integrity, objectivity </a:t>
            </a:r>
            <a:r>
              <a:rPr lang="en-US" dirty="0" smtClean="0"/>
              <a:t>and </a:t>
            </a:r>
            <a:r>
              <a:rPr lang="en-IN" dirty="0" smtClean="0"/>
              <a:t>independence.</a:t>
            </a:r>
          </a:p>
          <a:p>
            <a:r>
              <a:rPr lang="en-US" dirty="0"/>
              <a:t>Colleen White is excited to use new technology to communicate with clients and potential clients. She recently began posting investment information, including performance reports and investment opinions and recommendations, to her Facebook page. In addition, she sends out brief announcements, opinions, and thoughts via her Twitter account (for example, “Prospects for future growth of XYZ company look good! #makingmoney4U”). Prior to White’s use of these social media platforms, the local regulator had issued new requirements and guidance governing online electronic communication. White’s communications appear to conflict with the recent regulatory announcements. </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7</a:t>
            </a:fld>
            <a:endParaRPr lang="en-IN"/>
          </a:p>
        </p:txBody>
      </p:sp>
    </p:spTree>
    <p:extLst>
      <p:ext uri="{BB962C8B-B14F-4D97-AF65-F5344CB8AC3E}">
        <p14:creationId xmlns:p14="http://schemas.microsoft.com/office/powerpoint/2010/main" val="2314273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comments</a:t>
            </a:r>
            <a:endParaRPr lang="en-IN" dirty="0"/>
          </a:p>
        </p:txBody>
      </p:sp>
      <p:sp>
        <p:nvSpPr>
          <p:cNvPr id="3" name="Content Placeholder 2"/>
          <p:cNvSpPr>
            <a:spLocks noGrp="1"/>
          </p:cNvSpPr>
          <p:nvPr>
            <p:ph idx="1"/>
          </p:nvPr>
        </p:nvSpPr>
        <p:spPr/>
        <p:txBody>
          <a:bodyPr/>
          <a:lstStyle/>
          <a:p>
            <a:r>
              <a:rPr lang="en-US" dirty="0"/>
              <a:t>White is in violation </a:t>
            </a:r>
            <a:r>
              <a:rPr lang="en-US" dirty="0" smtClean="0"/>
              <a:t>of applicable law because </a:t>
            </a:r>
            <a:r>
              <a:rPr lang="en-US" dirty="0"/>
              <a:t>her communications do not comply with the existing guidance and regulation governing use of social media. White must be aware of the evolving legal requirements pertaining to new and dynamic areas of the financial services industry that are applicable to her. She should seek guidance from appropriate, knowledgeable, and reliable sources, such as her firm’s compliance department, external service providers, or outside counsel, unless she diligently follows legal and regulatory trends affecting her professional responsibilities.</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8</a:t>
            </a:fld>
            <a:endParaRPr lang="en-IN"/>
          </a:p>
        </p:txBody>
      </p:sp>
    </p:spTree>
    <p:extLst>
      <p:ext uri="{BB962C8B-B14F-4D97-AF65-F5344CB8AC3E}">
        <p14:creationId xmlns:p14="http://schemas.microsoft.com/office/powerpoint/2010/main" val="107579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Independence and disclosure of interest</a:t>
            </a:r>
            <a:endParaRPr lang="en-IN" dirty="0"/>
          </a:p>
        </p:txBody>
      </p:sp>
      <p:sp>
        <p:nvSpPr>
          <p:cNvPr id="3" name="Content Placeholder 2"/>
          <p:cNvSpPr>
            <a:spLocks noGrp="1"/>
          </p:cNvSpPr>
          <p:nvPr>
            <p:ph idx="1"/>
          </p:nvPr>
        </p:nvSpPr>
        <p:spPr/>
        <p:txBody>
          <a:bodyPr>
            <a:normAutofit/>
          </a:bodyPr>
          <a:lstStyle/>
          <a:p>
            <a:r>
              <a:rPr lang="en-US" dirty="0" smtClean="0"/>
              <a:t>10.	A </a:t>
            </a:r>
            <a:r>
              <a:rPr lang="en-US" dirty="0"/>
              <a:t>valuer should act with objectivity in his/its professional dealings by ensuring </a:t>
            </a:r>
            <a:r>
              <a:rPr lang="en-US" dirty="0" smtClean="0"/>
              <a:t>that his/its </a:t>
            </a:r>
            <a:r>
              <a:rPr lang="en-US" dirty="0"/>
              <a:t>decisions are made without the presence of any bias, conflict of interest, coercion</a:t>
            </a:r>
            <a:r>
              <a:rPr lang="en-US" dirty="0" smtClean="0"/>
              <a:t>, or </a:t>
            </a:r>
            <a:r>
              <a:rPr lang="en-US" dirty="0"/>
              <a:t>undue influence of any party, whether directly connected to the valuation </a:t>
            </a:r>
            <a:r>
              <a:rPr lang="en-US" dirty="0" smtClean="0"/>
              <a:t>assignment </a:t>
            </a:r>
            <a:r>
              <a:rPr lang="en-IN" dirty="0" smtClean="0"/>
              <a:t>or </a:t>
            </a:r>
            <a:r>
              <a:rPr lang="en-IN" dirty="0"/>
              <a:t>not.</a:t>
            </a:r>
          </a:p>
          <a:p>
            <a:r>
              <a:rPr lang="en-US" dirty="0"/>
              <a:t>11. A valuer should not take up an assignment under the Act/Rules if he/it or any of </a:t>
            </a:r>
            <a:r>
              <a:rPr lang="en-US" dirty="0" smtClean="0"/>
              <a:t>his/its relatives </a:t>
            </a:r>
            <a:r>
              <a:rPr lang="en-US" dirty="0"/>
              <a:t>or associates is not independent in relation to the company and assets </a:t>
            </a:r>
            <a:r>
              <a:rPr lang="en-US" dirty="0" smtClean="0"/>
              <a:t>being </a:t>
            </a:r>
            <a:r>
              <a:rPr lang="en-IN" dirty="0" smtClean="0"/>
              <a:t>valued</a:t>
            </a:r>
            <a:r>
              <a:rPr lang="en-IN" dirty="0"/>
              <a:t>.</a:t>
            </a:r>
          </a:p>
          <a:p>
            <a:r>
              <a:rPr lang="en-US" dirty="0"/>
              <a:t>12. A valuer should maintain complete independence in his/its professional relationships </a:t>
            </a:r>
            <a:r>
              <a:rPr lang="en-US" dirty="0" smtClean="0"/>
              <a:t>and shall </a:t>
            </a:r>
            <a:r>
              <a:rPr lang="en-US" dirty="0"/>
              <a:t>conduct the valuation independent of external influences</a:t>
            </a:r>
            <a:r>
              <a:rPr lang="en-US" dirty="0" smtClean="0"/>
              <a:t>.</a:t>
            </a:r>
          </a:p>
          <a:p>
            <a:r>
              <a:rPr lang="en-US" dirty="0" smtClean="0"/>
              <a:t>13.  A </a:t>
            </a:r>
            <a:r>
              <a:rPr lang="en-US" dirty="0"/>
              <a:t>valuer should wherever necessary disclose to the clients, possible sources of </a:t>
            </a:r>
            <a:r>
              <a:rPr lang="en-US" dirty="0" smtClean="0"/>
              <a:t>conflicts of </a:t>
            </a:r>
            <a:r>
              <a:rPr lang="en-US" dirty="0"/>
              <a:t>duties and interests, while providing unbiased services.</a:t>
            </a:r>
            <a:endParaRPr lang="en-IN" dirty="0"/>
          </a:p>
        </p:txBody>
      </p:sp>
      <p:sp>
        <p:nvSpPr>
          <p:cNvPr id="4" name="Footer Placeholder 3"/>
          <p:cNvSpPr>
            <a:spLocks noGrp="1"/>
          </p:cNvSpPr>
          <p:nvPr>
            <p:ph type="ftr" sz="quarter" idx="11"/>
          </p:nvPr>
        </p:nvSpPr>
        <p:spPr/>
        <p:txBody>
          <a:bodyPr/>
          <a:lstStyle/>
          <a:p>
            <a:r>
              <a:rPr lang="en-IN" smtClean="0"/>
              <a:t>30</a:t>
            </a:r>
            <a:endParaRPr lang="en-IN"/>
          </a:p>
        </p:txBody>
      </p:sp>
      <p:sp>
        <p:nvSpPr>
          <p:cNvPr id="5" name="Slide Number Placeholder 4"/>
          <p:cNvSpPr>
            <a:spLocks noGrp="1"/>
          </p:cNvSpPr>
          <p:nvPr>
            <p:ph type="sldNum" sz="quarter" idx="12"/>
          </p:nvPr>
        </p:nvSpPr>
        <p:spPr/>
        <p:txBody>
          <a:bodyPr/>
          <a:lstStyle/>
          <a:p>
            <a:fld id="{7C29EA3C-8790-4B6C-922E-C53F6A31CC14}" type="slidenum">
              <a:rPr lang="en-IN" smtClean="0"/>
              <a:t>9</a:t>
            </a:fld>
            <a:endParaRPr lang="en-IN"/>
          </a:p>
        </p:txBody>
      </p:sp>
    </p:spTree>
    <p:extLst>
      <p:ext uri="{BB962C8B-B14F-4D97-AF65-F5344CB8AC3E}">
        <p14:creationId xmlns:p14="http://schemas.microsoft.com/office/powerpoint/2010/main" val="199214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112</TotalTime>
  <Words>3012</Words>
  <Application>Microsoft Office PowerPoint</Application>
  <PresentationFormat>Widescreen</PresentationFormat>
  <Paragraphs>149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Gill Sans MT</vt:lpstr>
      <vt:lpstr>Impact</vt:lpstr>
      <vt:lpstr>Badge</vt:lpstr>
      <vt:lpstr>Model Code of Conduct for RVs</vt:lpstr>
      <vt:lpstr>Integrity and Fairness</vt:lpstr>
      <vt:lpstr>Tweets by Motilal oswal</vt:lpstr>
      <vt:lpstr>Case studies</vt:lpstr>
      <vt:lpstr>PowerPoint Presentation</vt:lpstr>
      <vt:lpstr>Professional competence and due care</vt:lpstr>
      <vt:lpstr>Professional competence and due care</vt:lpstr>
      <vt:lpstr>comments</vt:lpstr>
      <vt:lpstr>Independence and disclosure of interest</vt:lpstr>
      <vt:lpstr>Independence and disclosure of interest</vt:lpstr>
      <vt:lpstr>Case studies</vt:lpstr>
      <vt:lpstr>Case Studies </vt:lpstr>
      <vt:lpstr>comments</vt:lpstr>
      <vt:lpstr>Confidentiality</vt:lpstr>
      <vt:lpstr>Case studies</vt:lpstr>
      <vt:lpstr>Case studies</vt:lpstr>
      <vt:lpstr>case</vt:lpstr>
      <vt:lpstr>PowerPoint Presentation</vt:lpstr>
      <vt:lpstr>Information management</vt:lpstr>
      <vt:lpstr>PowerPoint Presentation</vt:lpstr>
      <vt:lpstr>Case studies</vt:lpstr>
      <vt:lpstr>Case  studies</vt:lpstr>
      <vt:lpstr>Case studies</vt:lpstr>
      <vt:lpstr>Gifts and hospitality.</vt:lpstr>
      <vt:lpstr>What can you do?</vt:lpstr>
      <vt:lpstr>Case studies on gift</vt:lpstr>
      <vt:lpstr>Remuneration and Costs.</vt:lpstr>
      <vt:lpstr>Occupation, employability and restrictions.</vt:lpstr>
      <vt:lpstr>Case studies on professionalism</vt:lpstr>
      <vt:lpstr>Case studies</vt:lpstr>
      <vt:lpstr>Case on professionalism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Code of Conduct for RVs</dc:title>
  <dc:creator>jainendra</dc:creator>
  <cp:lastModifiedBy>jainendra</cp:lastModifiedBy>
  <cp:revision>18</cp:revision>
  <dcterms:created xsi:type="dcterms:W3CDTF">2018-05-24T15:19:57Z</dcterms:created>
  <dcterms:modified xsi:type="dcterms:W3CDTF">2018-05-25T05:54:55Z</dcterms:modified>
</cp:coreProperties>
</file>